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"/>
  </p:notesMasterIdLst>
  <p:sldIdLst>
    <p:sldId id="411" r:id="rId2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Inconsolata" panose="020B0604020202020204" charset="0"/>
      <p:regular r:id="rId10"/>
      <p:bold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nseok Kim" initials="MK" lastIdx="2" clrIdx="0">
    <p:extLst>
      <p:ext uri="{19B8F6BF-5375-455C-9EA6-DF929625EA0E}">
        <p15:presenceInfo xmlns:p15="http://schemas.microsoft.com/office/powerpoint/2012/main" userId="834d3e916555f2a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894"/>
    <a:srgbClr val="FF9898"/>
    <a:srgbClr val="528A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6" autoAdjust="0"/>
    <p:restoredTop sz="75066" autoAdjust="0"/>
  </p:normalViewPr>
  <p:slideViewPr>
    <p:cSldViewPr snapToGrid="0">
      <p:cViewPr>
        <p:scale>
          <a:sx n="75" d="100"/>
          <a:sy n="75" d="100"/>
        </p:scale>
        <p:origin x="1312" y="24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heme" Target="theme/theme1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77.95276" units="1/cm"/>
          <inkml:channelProperty channel="Y" name="resolution" value="425.28058" units="1/cm"/>
          <inkml:channelProperty channel="T" name="resolution" value="1" units="1/dev"/>
        </inkml:channelProperties>
      </inkml:inkSource>
      <inkml:timestamp xml:id="ts0" timeString="2015-04-07T03:53:15.732"/>
    </inkml:context>
    <inkml:brush xml:id="br0">
      <inkml:brushProperty name="width" value="0.07" units="cm"/>
      <inkml:brushProperty name="height" value="0.07" units="cm"/>
      <inkml:brushProperty name="fitToCurve" value="1"/>
    </inkml:brush>
  </inkml:definitions>
  <inkml:trace contextRef="#ctx0" brushRef="#br0">0 0 0,'0'0'32,"0"0"-1,0 0 0,0 0 0</inkml:trace>
</inkml:ink>
</file>

<file path=ppt/media/image1.gif>
</file>

<file path=ppt/media/image2.png>
</file>

<file path=ppt/media/image3.svg>
</file>

<file path=ppt/media/image4.gif>
</file>

<file path=ppt/media/image5.gif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8E1F3F-BC27-490F-BC2D-C790C2C94EB2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E75E2C-613E-41E5-9BF3-A359494CA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307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As you can see, the SAS function is much smoother and does not have the flat areas, while it does in the cumulative TTD.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E75E2C-613E-41E5-9BF3-A359494CA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4447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BEC5D-9B14-4312-8A61-7A660BF920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B620D4-CE03-4A76-9F1E-20321C479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9EF21C-479A-4EC9-B26F-75E3D6809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2817C-BCF1-4D0A-B394-2F9C6D122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5761D-D603-43D0-B316-D176ED2E7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581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63A8-1B2E-4E36-8D46-7D3DB5D3E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3C29F6-C1DF-4334-8D76-1C13536C0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8A0474-B190-4DB3-9D63-E561250F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4821C4-7E8B-4B74-A550-1CCBCC84C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DA16BC-6B4A-4A88-A99B-6235477D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744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43485-87A5-4E83-9A99-EB872F92FA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E681A-3ACD-4585-B070-8CFB2AD79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B1826-0CB7-4B43-9D0E-9CCB1EFE6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529DD-9F9C-4356-8609-5CBAA5401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E68C59-9466-483F-BADF-C4FD8C6EA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535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66B3-C8CB-4891-9561-B5C2C676F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21D6-CB76-4982-9641-D9213E29C8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567DED-18D8-4BF1-9F5F-0391EE615A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C8C01D-7484-46E5-9AEA-46EBE47FB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A5DC9-A5F5-4203-B7A9-29043F3DD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472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C9DF8-4C64-43CD-A048-525A025E1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55F993-348D-4D64-9233-11803A565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8E828-A3A4-4B88-8028-198981E54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B8960D-FAB3-453F-986F-853171ED6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A38C56-39A1-48C2-90F4-C67A14263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820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81D17-E6A1-4364-A5F3-80BA10A48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752EB0-12AE-4982-9C4A-2F0036448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AB42BC-F8B5-4ABF-8E88-4FAEDE0D51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4E6B64-7182-42FA-8B8E-B27AA088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62560D-AE1E-438D-AC5A-3777A9D0C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7D677-15A2-4C87-9490-1E5D68C50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805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81A8C-A153-4D1D-971F-EDB45C6F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354CB-8857-46AA-A553-5BAC83E60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A3E3E-4FC2-497C-8BC5-B72779D0FC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3BF1AC-4565-412F-B312-37C61C0FE6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DC530D-EE32-4628-9451-2AD2099437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9988EE-0025-400D-93F0-558EC9D3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FD2AAD-A86E-44FF-9B0F-58E592817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5358A8-86B2-4C97-B36A-5594D4204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348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39464-0378-41A8-94E8-6407EB786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9A6996-6BC8-467E-859E-8BD7F730C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B6A68E-F7D5-4E59-9C30-C75AB18F9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F6DE47-3254-4082-9458-70E72E33A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4358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3EE67B-3B29-4D4C-A8DA-3CC0FDBAD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DE2D25-246E-449C-BCF2-3A5F17E30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D6A43-7A9A-4C94-AC77-1452BB09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313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8D434-9177-4EDE-BC5B-42A2BC2EB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82741-4A7A-4213-8D79-CCB3395DC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08B0B7-4A5A-432D-A8F1-5E81A16431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5D354-F4F1-4C56-8AE7-BC2D664D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FF5BAF-87B3-4A0C-877C-F471EC77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71D18-294E-48E4-9005-A52655E6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592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DB1EF-42FE-4C26-AF8D-A95360F4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07C6FD-030D-4E16-820A-5E78F76D2E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4DD04-845B-42FA-96EE-7956788C0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8927E6-E287-4849-8876-19B5656AC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D6E8B-C877-4994-B873-DA8DF383F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297848-37B6-46D5-BF10-30CCDCD9F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15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CA59B0-94DF-4307-90D1-65D65120C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6B9DC6-A1D3-4114-AC5B-467D295F6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BEEFA-6CED-4D96-817A-E274069C4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B49697-88D8-4926-A613-1AE69C68A0BD}" type="datetimeFigureOut">
              <a:rPr lang="en-US" smtClean="0"/>
              <a:t>11/15/2020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93FC57-7824-4A12-BD63-0F48EF43BB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2B73A-E5C8-49C4-B10A-8D64B0B70D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072130-B124-40D6-89A2-2CF201BEA1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99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gif"/><Relationship Id="rId3" Type="http://schemas.openxmlformats.org/officeDocument/2006/relationships/image" Target="../media/image1.gif"/><Relationship Id="rId7" Type="http://schemas.openxmlformats.org/officeDocument/2006/relationships/image" Target="../media/image24.emf"/><Relationship Id="rId12" Type="http://schemas.openxmlformats.org/officeDocument/2006/relationships/image" Target="../media/image6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11" Type="http://schemas.openxmlformats.org/officeDocument/2006/relationships/image" Target="../media/image5.gif"/><Relationship Id="rId10" Type="http://schemas.openxmlformats.org/officeDocument/2006/relationships/image" Target="../media/image4.gif"/><Relationship Id="rId4" Type="http://schemas.openxmlformats.org/officeDocument/2006/relationships/customXml" Target="../ink/ink1.xml"/><Relationship Id="rId9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icture 92">
            <a:extLst>
              <a:ext uri="{FF2B5EF4-FFF2-40B4-BE49-F238E27FC236}">
                <a16:creationId xmlns:a16="http://schemas.microsoft.com/office/drawing/2014/main" id="{09512B2F-C20D-452A-A59A-C35C59CCA7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64" t="5732" r="8608" b="10632"/>
          <a:stretch>
            <a:fillRect/>
          </a:stretch>
        </p:blipFill>
        <p:spPr>
          <a:xfrm>
            <a:off x="443776" y="2035974"/>
            <a:ext cx="5848942" cy="2098950"/>
          </a:xfrm>
          <a:custGeom>
            <a:avLst/>
            <a:gdLst>
              <a:gd name="connsiteX0" fmla="*/ 0 w 5913538"/>
              <a:gd name="connsiteY0" fmla="*/ 0 h 2188799"/>
              <a:gd name="connsiteX1" fmla="*/ 5913538 w 5913538"/>
              <a:gd name="connsiteY1" fmla="*/ 0 h 2188799"/>
              <a:gd name="connsiteX2" fmla="*/ 5913538 w 5913538"/>
              <a:gd name="connsiteY2" fmla="*/ 2188799 h 2188799"/>
              <a:gd name="connsiteX3" fmla="*/ 0 w 5913538"/>
              <a:gd name="connsiteY3" fmla="*/ 2188799 h 218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13538" h="2188799">
                <a:moveTo>
                  <a:pt x="0" y="0"/>
                </a:moveTo>
                <a:lnTo>
                  <a:pt x="5913538" y="0"/>
                </a:lnTo>
                <a:lnTo>
                  <a:pt x="5913538" y="2188799"/>
                </a:lnTo>
                <a:lnTo>
                  <a:pt x="0" y="2188799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E186366A-E28C-4ED6-84FA-68EBAC788164}"/>
                  </a:ext>
                </a:extLst>
              </p14:cNvPr>
              <p14:cNvContentPartPr/>
              <p14:nvPr/>
            </p14:nvContentPartPr>
            <p14:xfrm>
              <a:off x="13230251" y="6502976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E186366A-E28C-4ED6-84FA-68EBAC788164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217651" y="6490376"/>
                <a:ext cx="25200" cy="25200"/>
              </a:xfrm>
              <a:prstGeom prst="rect">
                <a:avLst/>
              </a:prstGeom>
            </p:spPr>
          </p:pic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92A4F129-8FFD-4620-8A69-B36ACD555203}"/>
              </a:ext>
            </a:extLst>
          </p:cNvPr>
          <p:cNvGrpSpPr/>
          <p:nvPr/>
        </p:nvGrpSpPr>
        <p:grpSpPr>
          <a:xfrm>
            <a:off x="426401" y="4482955"/>
            <a:ext cx="4646847" cy="2239300"/>
            <a:chOff x="458553" y="1824399"/>
            <a:chExt cx="8714544" cy="4199509"/>
          </a:xfrm>
        </p:grpSpPr>
        <p:pic>
          <p:nvPicPr>
            <p:cNvPr id="47" name="Graphic 46">
              <a:extLst>
                <a:ext uri="{FF2B5EF4-FFF2-40B4-BE49-F238E27FC236}">
                  <a16:creationId xmlns:a16="http://schemas.microsoft.com/office/drawing/2014/main" id="{9AB19000-2FB1-4B59-80B0-911B11BA66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rcRect t="18821"/>
            <a:stretch/>
          </p:blipFill>
          <p:spPr>
            <a:xfrm>
              <a:off x="458553" y="3131121"/>
              <a:ext cx="5006340" cy="2833107"/>
            </a:xfrm>
            <a:prstGeom prst="rect">
              <a:avLst/>
            </a:prstGeom>
          </p:spPr>
        </p:pic>
        <p:sp>
          <p:nvSpPr>
            <p:cNvPr id="49" name="Arc 48">
              <a:extLst>
                <a:ext uri="{FF2B5EF4-FFF2-40B4-BE49-F238E27FC236}">
                  <a16:creationId xmlns:a16="http://schemas.microsoft.com/office/drawing/2014/main" id="{DC966FE8-733F-48F2-AE4C-7C70F8D68073}"/>
                </a:ext>
              </a:extLst>
            </p:cNvPr>
            <p:cNvSpPr/>
            <p:nvPr/>
          </p:nvSpPr>
          <p:spPr>
            <a:xfrm flipH="1" flipV="1">
              <a:off x="2686690" y="3535033"/>
              <a:ext cx="4553817" cy="1750865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Arc 49">
              <a:extLst>
                <a:ext uri="{FF2B5EF4-FFF2-40B4-BE49-F238E27FC236}">
                  <a16:creationId xmlns:a16="http://schemas.microsoft.com/office/drawing/2014/main" id="{40AA7F2B-9158-463E-899D-9A9B90D92A0A}"/>
                </a:ext>
              </a:extLst>
            </p:cNvPr>
            <p:cNvSpPr/>
            <p:nvPr/>
          </p:nvSpPr>
          <p:spPr>
            <a:xfrm flipH="1" flipV="1">
              <a:off x="1629297" y="2643104"/>
              <a:ext cx="6666614" cy="2870790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Arc 50">
              <a:extLst>
                <a:ext uri="{FF2B5EF4-FFF2-40B4-BE49-F238E27FC236}">
                  <a16:creationId xmlns:a16="http://schemas.microsoft.com/office/drawing/2014/main" id="{EAB4687D-234B-48CB-9406-17AACFCCC6D4}"/>
                </a:ext>
              </a:extLst>
            </p:cNvPr>
            <p:cNvSpPr/>
            <p:nvPr/>
          </p:nvSpPr>
          <p:spPr>
            <a:xfrm flipH="1" flipV="1">
              <a:off x="745023" y="1824399"/>
              <a:ext cx="8428074" cy="3989552"/>
            </a:xfrm>
            <a:prstGeom prst="arc">
              <a:avLst>
                <a:gd name="adj1" fmla="val 16199998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Arc 51">
              <a:extLst>
                <a:ext uri="{FF2B5EF4-FFF2-40B4-BE49-F238E27FC236}">
                  <a16:creationId xmlns:a16="http://schemas.microsoft.com/office/drawing/2014/main" id="{8DEF29E3-7FC3-47F2-A8DC-8D677CADFF86}"/>
                </a:ext>
              </a:extLst>
            </p:cNvPr>
            <p:cNvSpPr/>
            <p:nvPr/>
          </p:nvSpPr>
          <p:spPr>
            <a:xfrm flipH="1" flipV="1">
              <a:off x="3614912" y="4083816"/>
              <a:ext cx="3835709" cy="1057018"/>
            </a:xfrm>
            <a:prstGeom prst="arc">
              <a:avLst>
                <a:gd name="adj1" fmla="val 19167204"/>
                <a:gd name="adj2" fmla="val 0"/>
              </a:avLst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051DDB8-8DF2-4FAF-B465-84247AD4BB35}"/>
                </a:ext>
              </a:extLst>
            </p:cNvPr>
            <p:cNvSpPr/>
            <p:nvPr/>
          </p:nvSpPr>
          <p:spPr>
            <a:xfrm>
              <a:off x="591727" y="1844431"/>
              <a:ext cx="4336745" cy="12826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36F91655-1920-476C-8960-370768C7023F}"/>
                </a:ext>
              </a:extLst>
            </p:cNvPr>
            <p:cNvSpPr/>
            <p:nvPr/>
          </p:nvSpPr>
          <p:spPr>
            <a:xfrm>
              <a:off x="4853138" y="2433661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D9C6961-069A-4F7C-87CE-A2C5BAD6571D}"/>
                </a:ext>
              </a:extLst>
            </p:cNvPr>
            <p:cNvSpPr/>
            <p:nvPr/>
          </p:nvSpPr>
          <p:spPr>
            <a:xfrm>
              <a:off x="2590458" y="2442001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90E2281-645D-4E00-8C3C-CBAE0D513C47}"/>
                </a:ext>
              </a:extLst>
            </p:cNvPr>
            <p:cNvCxnSpPr>
              <a:cxnSpLocks/>
              <a:stCxn id="55" idx="6"/>
              <a:endCxn id="54" idx="2"/>
            </p:cNvCxnSpPr>
            <p:nvPr/>
          </p:nvCxnSpPr>
          <p:spPr>
            <a:xfrm flipV="1">
              <a:off x="2741126" y="2503800"/>
              <a:ext cx="2112012" cy="834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45C9019-2192-4B13-A26D-0F6AF66506D2}"/>
                </a:ext>
              </a:extLst>
            </p:cNvPr>
            <p:cNvSpPr/>
            <p:nvPr/>
          </p:nvSpPr>
          <p:spPr>
            <a:xfrm>
              <a:off x="2601869" y="4294906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B4722610-629B-401F-94A3-DFA424FBD0B1}"/>
                </a:ext>
              </a:extLst>
            </p:cNvPr>
            <p:cNvSpPr/>
            <p:nvPr/>
          </p:nvSpPr>
          <p:spPr>
            <a:xfrm>
              <a:off x="4874016" y="5200648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62EDDBA-EA3D-4E47-9D66-334689B1218F}"/>
                </a:ext>
              </a:extLst>
            </p:cNvPr>
            <p:cNvSpPr txBox="1"/>
            <p:nvPr/>
          </p:nvSpPr>
          <p:spPr>
            <a:xfrm>
              <a:off x="691331" y="5504433"/>
              <a:ext cx="1632858" cy="5194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consolata" panose="00000509000000000000" pitchFamily="49" charset="0"/>
                </a:rPr>
                <a:t>Hillslope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51734811-15D9-4C5D-A7D4-52571EF7B208}"/>
                </a:ext>
              </a:extLst>
            </p:cNvPr>
            <p:cNvSpPr/>
            <p:nvPr/>
          </p:nvSpPr>
          <p:spPr>
            <a:xfrm>
              <a:off x="1553963" y="400836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EFE2630-7875-4713-83CB-B0CA99692034}"/>
                </a:ext>
              </a:extLst>
            </p:cNvPr>
            <p:cNvSpPr/>
            <p:nvPr/>
          </p:nvSpPr>
          <p:spPr>
            <a:xfrm>
              <a:off x="666149" y="3726282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1F4CA5C6-DAB6-45A9-B1DB-AD0BEBFB14C8}"/>
                </a:ext>
              </a:extLst>
            </p:cNvPr>
            <p:cNvSpPr/>
            <p:nvPr/>
          </p:nvSpPr>
          <p:spPr>
            <a:xfrm>
              <a:off x="3539577" y="4523114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40AED25-D16B-4EF6-9892-AF9D8760C5AC}"/>
                </a:ext>
              </a:extLst>
            </p:cNvPr>
            <p:cNvSpPr/>
            <p:nvPr/>
          </p:nvSpPr>
          <p:spPr>
            <a:xfrm>
              <a:off x="4874016" y="5038949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38395DA6-8176-4E33-88A3-9A6C69A67F5D}"/>
                </a:ext>
              </a:extLst>
            </p:cNvPr>
            <p:cNvSpPr/>
            <p:nvPr/>
          </p:nvSpPr>
          <p:spPr>
            <a:xfrm>
              <a:off x="4874016" y="5434959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AFAB9DDA-AA46-4D33-A673-E7F43AB8A2AE}"/>
                </a:ext>
              </a:extLst>
            </p:cNvPr>
            <p:cNvSpPr/>
            <p:nvPr/>
          </p:nvSpPr>
          <p:spPr>
            <a:xfrm>
              <a:off x="4873886" y="5742778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6135F38-9FA8-4E0A-A393-38B0D833A8A7}"/>
                </a:ext>
              </a:extLst>
            </p:cNvPr>
            <p:cNvSpPr/>
            <p:nvPr/>
          </p:nvSpPr>
          <p:spPr>
            <a:xfrm>
              <a:off x="3540691" y="291370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254D72F1-5D7A-4D4B-86A9-6FFA0F001498}"/>
                </a:ext>
              </a:extLst>
            </p:cNvPr>
            <p:cNvSpPr/>
            <p:nvPr/>
          </p:nvSpPr>
          <p:spPr>
            <a:xfrm>
              <a:off x="1629297" y="2692055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1CE6E793-3A9E-47A6-8C51-B76779B06E89}"/>
                </a:ext>
              </a:extLst>
            </p:cNvPr>
            <p:cNvSpPr/>
            <p:nvPr/>
          </p:nvSpPr>
          <p:spPr>
            <a:xfrm>
              <a:off x="741483" y="2080076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D1E7255C-0A8D-4103-B7F4-58EF97322431}"/>
                </a:ext>
              </a:extLst>
            </p:cNvPr>
            <p:cNvSpPr/>
            <p:nvPr/>
          </p:nvSpPr>
          <p:spPr>
            <a:xfrm>
              <a:off x="4853138" y="2075280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091AEEA3-644A-427A-9320-F439D894317A}"/>
                </a:ext>
              </a:extLst>
            </p:cNvPr>
            <p:cNvSpPr/>
            <p:nvPr/>
          </p:nvSpPr>
          <p:spPr>
            <a:xfrm>
              <a:off x="4853138" y="2916293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4B13E599-CB43-4D3D-B464-9FD37AE3BA59}"/>
                </a:ext>
              </a:extLst>
            </p:cNvPr>
            <p:cNvSpPr/>
            <p:nvPr/>
          </p:nvSpPr>
          <p:spPr>
            <a:xfrm>
              <a:off x="4853138" y="2687124"/>
              <a:ext cx="150668" cy="1402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454D5451-7902-4F9D-8AEB-1147AE6C64B8}"/>
                </a:ext>
              </a:extLst>
            </p:cNvPr>
            <p:cNvCxnSpPr>
              <a:cxnSpLocks/>
              <a:stCxn id="68" idx="6"/>
            </p:cNvCxnSpPr>
            <p:nvPr/>
          </p:nvCxnSpPr>
          <p:spPr>
            <a:xfrm flipV="1">
              <a:off x="892151" y="2138603"/>
              <a:ext cx="3972398" cy="11612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37ECBC38-421F-4C31-A51D-FBC8B2C7F1CA}"/>
                </a:ext>
              </a:extLst>
            </p:cNvPr>
            <p:cNvCxnSpPr>
              <a:cxnSpLocks/>
              <a:stCxn id="67" idx="6"/>
              <a:endCxn id="71" idx="2"/>
            </p:cNvCxnSpPr>
            <p:nvPr/>
          </p:nvCxnSpPr>
          <p:spPr>
            <a:xfrm flipV="1">
              <a:off x="1779965" y="2757263"/>
              <a:ext cx="3073173" cy="4931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90B46B2-4407-40D8-957E-1DD4159E16C5}"/>
                </a:ext>
              </a:extLst>
            </p:cNvPr>
            <p:cNvCxnSpPr>
              <a:cxnSpLocks/>
              <a:stCxn id="66" idx="6"/>
              <a:endCxn id="70" idx="2"/>
            </p:cNvCxnSpPr>
            <p:nvPr/>
          </p:nvCxnSpPr>
          <p:spPr>
            <a:xfrm>
              <a:off x="3691359" y="2983839"/>
              <a:ext cx="1161779" cy="2593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E5D5A26-7F43-498A-AB33-B7C08D4661FB}"/>
              </a:ext>
            </a:extLst>
          </p:cNvPr>
          <p:cNvCxnSpPr/>
          <p:nvPr/>
        </p:nvCxnSpPr>
        <p:spPr>
          <a:xfrm>
            <a:off x="426401" y="4136770"/>
            <a:ext cx="71012" cy="35686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F76D5C3-D9E4-48D0-B38F-FFE45EB2D1F5}"/>
              </a:ext>
            </a:extLst>
          </p:cNvPr>
          <p:cNvCxnSpPr>
            <a:cxnSpLocks/>
          </p:cNvCxnSpPr>
          <p:nvPr/>
        </p:nvCxnSpPr>
        <p:spPr>
          <a:xfrm flipH="1">
            <a:off x="2809891" y="4136770"/>
            <a:ext cx="3496143" cy="34549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D52CB57C-6074-48B4-9339-2CB71A864054}"/>
              </a:ext>
            </a:extLst>
          </p:cNvPr>
          <p:cNvSpPr txBox="1"/>
          <p:nvPr/>
        </p:nvSpPr>
        <p:spPr>
          <a:xfrm>
            <a:off x="6851478" y="4322200"/>
            <a:ext cx="36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08EB36C-C1F4-4400-A1AA-2D0D33723352}"/>
              </a:ext>
            </a:extLst>
          </p:cNvPr>
          <p:cNvCxnSpPr/>
          <p:nvPr/>
        </p:nvCxnSpPr>
        <p:spPr>
          <a:xfrm>
            <a:off x="6345790" y="3071443"/>
            <a:ext cx="261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5615" name="Picture 25614">
            <a:extLst>
              <a:ext uri="{FF2B5EF4-FFF2-40B4-BE49-F238E27FC236}">
                <a16:creationId xmlns:a16="http://schemas.microsoft.com/office/drawing/2014/main" id="{445DCA80-E958-4F60-A840-9EACD095577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605" y="1851817"/>
            <a:ext cx="749478" cy="2511830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49A30F24-50D0-4040-B70B-925CBBF2AE1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16" t="10132" r="9805" b="11992"/>
          <a:stretch>
            <a:fillRect/>
          </a:stretch>
        </p:blipFill>
        <p:spPr>
          <a:xfrm>
            <a:off x="426401" y="1011323"/>
            <a:ext cx="5866317" cy="718515"/>
          </a:xfrm>
          <a:custGeom>
            <a:avLst/>
            <a:gdLst>
              <a:gd name="connsiteX0" fmla="*/ 0 w 5755509"/>
              <a:gd name="connsiteY0" fmla="*/ 0 h 718515"/>
              <a:gd name="connsiteX1" fmla="*/ 5755509 w 5755509"/>
              <a:gd name="connsiteY1" fmla="*/ 0 h 718515"/>
              <a:gd name="connsiteX2" fmla="*/ 5755509 w 5755509"/>
              <a:gd name="connsiteY2" fmla="*/ 718515 h 718515"/>
              <a:gd name="connsiteX3" fmla="*/ 0 w 5755509"/>
              <a:gd name="connsiteY3" fmla="*/ 718515 h 718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55509" h="718515">
                <a:moveTo>
                  <a:pt x="0" y="0"/>
                </a:moveTo>
                <a:lnTo>
                  <a:pt x="5755509" y="0"/>
                </a:lnTo>
                <a:lnTo>
                  <a:pt x="5755509" y="718515"/>
                </a:lnTo>
                <a:lnTo>
                  <a:pt x="0" y="718515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4E547810-1513-4C7D-9708-DA015BF7436B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1" t="7283" r="11493" b="13258"/>
          <a:stretch>
            <a:fillRect/>
          </a:stretch>
        </p:blipFill>
        <p:spPr>
          <a:xfrm>
            <a:off x="7752377" y="2033805"/>
            <a:ext cx="4047308" cy="2097151"/>
          </a:xfrm>
          <a:custGeom>
            <a:avLst/>
            <a:gdLst>
              <a:gd name="connsiteX0" fmla="*/ 0 w 3851965"/>
              <a:gd name="connsiteY0" fmla="*/ 0 h 2067339"/>
              <a:gd name="connsiteX1" fmla="*/ 3851965 w 3851965"/>
              <a:gd name="connsiteY1" fmla="*/ 0 h 2067339"/>
              <a:gd name="connsiteX2" fmla="*/ 3851965 w 3851965"/>
              <a:gd name="connsiteY2" fmla="*/ 2067339 h 2067339"/>
              <a:gd name="connsiteX3" fmla="*/ 0 w 3851965"/>
              <a:gd name="connsiteY3" fmla="*/ 2067339 h 2067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1965" h="2067339">
                <a:moveTo>
                  <a:pt x="0" y="0"/>
                </a:moveTo>
                <a:lnTo>
                  <a:pt x="3851965" y="0"/>
                </a:lnTo>
                <a:lnTo>
                  <a:pt x="3851965" y="2067339"/>
                </a:lnTo>
                <a:lnTo>
                  <a:pt x="0" y="2067339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31C1717-3631-4FC2-A4DE-1AF704DB16DF}"/>
              </a:ext>
            </a:extLst>
          </p:cNvPr>
          <p:cNvSpPr/>
          <p:nvPr/>
        </p:nvSpPr>
        <p:spPr>
          <a:xfrm>
            <a:off x="-85726" y="107155"/>
            <a:ext cx="6842125" cy="5301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438E2C5-0AF4-4D7F-BAB6-8DDD5B7B2DD1}"/>
              </a:ext>
            </a:extLst>
          </p:cNvPr>
          <p:cNvSpPr/>
          <p:nvPr/>
        </p:nvSpPr>
        <p:spPr>
          <a:xfrm>
            <a:off x="72257" y="142717"/>
            <a:ext cx="105354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Inconsolata" panose="00000509000000000000" pitchFamily="49" charset="0"/>
              </a:rPr>
              <a:t>SAS FUNCTION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7609BAA1-1B1F-4858-8CF0-11D3AADDEEA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2" t="7353" r="9563" b="12607"/>
          <a:stretch>
            <a:fillRect/>
          </a:stretch>
        </p:blipFill>
        <p:spPr>
          <a:xfrm>
            <a:off x="7752377" y="4506866"/>
            <a:ext cx="4047309" cy="2098950"/>
          </a:xfrm>
          <a:custGeom>
            <a:avLst/>
            <a:gdLst>
              <a:gd name="connsiteX0" fmla="*/ 0 w 3876694"/>
              <a:gd name="connsiteY0" fmla="*/ 0 h 2010468"/>
              <a:gd name="connsiteX1" fmla="*/ 3876694 w 3876694"/>
              <a:gd name="connsiteY1" fmla="*/ 0 h 2010468"/>
              <a:gd name="connsiteX2" fmla="*/ 3876694 w 3876694"/>
              <a:gd name="connsiteY2" fmla="*/ 2010468 h 2010468"/>
              <a:gd name="connsiteX3" fmla="*/ 0 w 3876694"/>
              <a:gd name="connsiteY3" fmla="*/ 2010468 h 2010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6694" h="2010468">
                <a:moveTo>
                  <a:pt x="0" y="0"/>
                </a:moveTo>
                <a:lnTo>
                  <a:pt x="3876694" y="0"/>
                </a:lnTo>
                <a:lnTo>
                  <a:pt x="3876694" y="2010468"/>
                </a:lnTo>
                <a:lnTo>
                  <a:pt x="0" y="2010468"/>
                </a:lnTo>
                <a:close/>
              </a:path>
            </a:pathLst>
          </a:custGeom>
          <a:ln>
            <a:solidFill>
              <a:schemeClr val="tx1"/>
            </a:solidFill>
          </a:ln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B82D6523-094C-4DCE-8E5F-3602A14DFC1B}"/>
              </a:ext>
            </a:extLst>
          </p:cNvPr>
          <p:cNvSpPr/>
          <p:nvPr/>
        </p:nvSpPr>
        <p:spPr>
          <a:xfrm rot="16200000">
            <a:off x="6498162" y="5387064"/>
            <a:ext cx="2098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Inconsolata" panose="00000509000000000000" pitchFamily="49" charset="0"/>
              </a:rPr>
              <a:t>P</a:t>
            </a:r>
            <a:r>
              <a:rPr lang="en-US" sz="1600" baseline="-10000" dirty="0">
                <a:latin typeface="Inconsolata" panose="00000509000000000000" pitchFamily="49" charset="0"/>
              </a:rPr>
              <a:t>Q </a:t>
            </a:r>
            <a:r>
              <a:rPr lang="en-US" sz="1600" dirty="0">
                <a:latin typeface="Inconsolata" panose="00000509000000000000" pitchFamily="49" charset="0"/>
              </a:rPr>
              <a:t>[-]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29DB1A7-4F62-4500-850D-1FEF7C02B2FB}"/>
              </a:ext>
            </a:extLst>
          </p:cNvPr>
          <p:cNvSpPr/>
          <p:nvPr/>
        </p:nvSpPr>
        <p:spPr>
          <a:xfrm>
            <a:off x="7721907" y="6565115"/>
            <a:ext cx="404731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Inconsolata" panose="00000509000000000000" pitchFamily="49" charset="0"/>
              </a:rPr>
              <a:t>T</a:t>
            </a:r>
            <a:r>
              <a:rPr lang="en-US" sz="1600" baseline="-10000" dirty="0">
                <a:latin typeface="Inconsolata" panose="00000509000000000000" pitchFamily="49" charset="0"/>
              </a:rPr>
              <a:t> </a:t>
            </a:r>
            <a:r>
              <a:rPr lang="en-US" sz="1600" dirty="0">
                <a:latin typeface="Inconsolata" panose="00000509000000000000" pitchFamily="49" charset="0"/>
              </a:rPr>
              <a:t>[day]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D098F9F2-836F-44B6-B1C2-A0B7AF0D8652}"/>
              </a:ext>
            </a:extLst>
          </p:cNvPr>
          <p:cNvSpPr/>
          <p:nvPr/>
        </p:nvSpPr>
        <p:spPr>
          <a:xfrm rot="16200000">
            <a:off x="6498162" y="2924874"/>
            <a:ext cx="20989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l-GR" sz="1600" dirty="0">
                <a:latin typeface="Inconsolata" panose="00000509000000000000" pitchFamily="49" charset="0"/>
              </a:rPr>
              <a:t>Ω</a:t>
            </a:r>
            <a:r>
              <a:rPr lang="en-US" sz="1600" baseline="-10000" dirty="0">
                <a:latin typeface="Inconsolata" panose="00000509000000000000" pitchFamily="49" charset="0"/>
              </a:rPr>
              <a:t>Q </a:t>
            </a:r>
            <a:r>
              <a:rPr lang="en-US" sz="1600" dirty="0">
                <a:latin typeface="Inconsolata" panose="00000509000000000000" pitchFamily="49" charset="0"/>
              </a:rPr>
              <a:t>[-]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B75FE15-B904-426D-9571-A8A20F95F53A}"/>
              </a:ext>
            </a:extLst>
          </p:cNvPr>
          <p:cNvGrpSpPr/>
          <p:nvPr/>
        </p:nvGrpSpPr>
        <p:grpSpPr>
          <a:xfrm>
            <a:off x="7700914" y="4109854"/>
            <a:ext cx="4047310" cy="338554"/>
            <a:chOff x="7700914" y="4109854"/>
            <a:chExt cx="4047310" cy="33855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99FF5FF-05A5-4EA6-BC16-2117515170D8}"/>
                </a:ext>
              </a:extLst>
            </p:cNvPr>
            <p:cNvSpPr/>
            <p:nvPr/>
          </p:nvSpPr>
          <p:spPr>
            <a:xfrm>
              <a:off x="9331569" y="4206240"/>
              <a:ext cx="792480" cy="2238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4B17246-A665-4035-BA8D-59A6BA5FEC3A}"/>
                </a:ext>
              </a:extLst>
            </p:cNvPr>
            <p:cNvSpPr/>
            <p:nvPr/>
          </p:nvSpPr>
          <p:spPr>
            <a:xfrm>
              <a:off x="7700914" y="4109854"/>
              <a:ext cx="4047310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600" dirty="0">
                  <a:latin typeface="Inconsolata" panose="00000509000000000000" pitchFamily="49" charset="0"/>
                </a:rPr>
                <a:t>S</a:t>
              </a:r>
              <a:r>
                <a:rPr lang="en-US" sz="1600" baseline="-10000" dirty="0">
                  <a:latin typeface="Inconsolata" panose="00000509000000000000" pitchFamily="49" charset="0"/>
                </a:rPr>
                <a:t>T </a:t>
              </a:r>
              <a:r>
                <a:rPr lang="en-US" sz="1600" dirty="0">
                  <a:latin typeface="Inconsolata" panose="00000509000000000000" pitchFamily="49" charset="0"/>
                </a:rPr>
                <a:t>[mm]</a:t>
              </a:r>
            </a:p>
          </p:txBody>
        </p:sp>
      </p:grpSp>
      <p:sp>
        <p:nvSpPr>
          <p:cNvPr id="84" name="Rectangle 83">
            <a:extLst>
              <a:ext uri="{FF2B5EF4-FFF2-40B4-BE49-F238E27FC236}">
                <a16:creationId xmlns:a16="http://schemas.microsoft.com/office/drawing/2014/main" id="{E18C4E21-1474-450F-88B7-3A95422F4E48}"/>
              </a:ext>
            </a:extLst>
          </p:cNvPr>
          <p:cNvSpPr/>
          <p:nvPr/>
        </p:nvSpPr>
        <p:spPr>
          <a:xfrm>
            <a:off x="6790414" y="2035974"/>
            <a:ext cx="512612" cy="2098950"/>
          </a:xfrm>
          <a:prstGeom prst="rect">
            <a:avLst/>
          </a:prstGeom>
          <a:noFill/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5" name="Connector: Curved 84">
            <a:extLst>
              <a:ext uri="{FF2B5EF4-FFF2-40B4-BE49-F238E27FC236}">
                <a16:creationId xmlns:a16="http://schemas.microsoft.com/office/drawing/2014/main" id="{F943D1B4-1DBB-41E7-BC86-095F959BC0E5}"/>
              </a:ext>
            </a:extLst>
          </p:cNvPr>
          <p:cNvCxnSpPr>
            <a:cxnSpLocks/>
          </p:cNvCxnSpPr>
          <p:nvPr/>
        </p:nvCxnSpPr>
        <p:spPr>
          <a:xfrm rot="16200000" flipH="1">
            <a:off x="7279632" y="1607528"/>
            <a:ext cx="184157" cy="672735"/>
          </a:xfrm>
          <a:prstGeom prst="curvedConnector4">
            <a:avLst>
              <a:gd name="adj1" fmla="val -124133"/>
              <a:gd name="adj2" fmla="val 77852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27B4738A-B2AB-4EE6-A7F4-914177C52563}"/>
              </a:ext>
            </a:extLst>
          </p:cNvPr>
          <p:cNvSpPr txBox="1"/>
          <p:nvPr/>
        </p:nvSpPr>
        <p:spPr>
          <a:xfrm>
            <a:off x="10204956" y="3700314"/>
            <a:ext cx="21400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0000509000000000000" pitchFamily="49" charset="0"/>
              </a:rPr>
              <a:t>SAS function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CCD8CB8-7AAA-47AC-8B14-FD7C87F71FE2}"/>
              </a:ext>
            </a:extLst>
          </p:cNvPr>
          <p:cNvSpPr txBox="1"/>
          <p:nvPr/>
        </p:nvSpPr>
        <p:spPr>
          <a:xfrm>
            <a:off x="8759397" y="6159717"/>
            <a:ext cx="35078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Inconsolata" panose="00000509000000000000" pitchFamily="49" charset="0"/>
              </a:rPr>
              <a:t>Transit time distribution</a:t>
            </a:r>
          </a:p>
        </p:txBody>
      </p:sp>
    </p:spTree>
    <p:extLst>
      <p:ext uri="{BB962C8B-B14F-4D97-AF65-F5344CB8AC3E}">
        <p14:creationId xmlns:p14="http://schemas.microsoft.com/office/powerpoint/2010/main" val="626482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18491</TotalTime>
  <Words>50</Words>
  <Application>Microsoft Office PowerPoint</Application>
  <PresentationFormat>Widescreen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Calibri</vt:lpstr>
      <vt:lpstr>Inconsolata</vt:lpstr>
      <vt:lpstr>Arial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Minseok Kim</dc:creator>
  <cp:lastModifiedBy>Minseok Kim</cp:lastModifiedBy>
  <cp:revision>692</cp:revision>
  <dcterms:created xsi:type="dcterms:W3CDTF">2017-12-04T15:06:11Z</dcterms:created>
  <dcterms:modified xsi:type="dcterms:W3CDTF">2020-11-16T01:53:04Z</dcterms:modified>
</cp:coreProperties>
</file>

<file path=docProps/thumbnail.jpeg>
</file>